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90" r:id="rId3"/>
    <p:sldId id="291" r:id="rId4"/>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289"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24" autoAdjust="0"/>
  </p:normalViewPr>
  <p:slideViewPr>
    <p:cSldViewPr>
      <p:cViewPr varScale="1">
        <p:scale>
          <a:sx n="72" d="100"/>
          <a:sy n="72" d="100"/>
        </p:scale>
        <p:origin x="-107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1D8BD707-D9CF-40AE-B4C6-C98DA3205C09}" type="datetimeFigureOut">
              <a:rPr lang="en-US" smtClean="0"/>
              <a:pPr/>
              <a:t>8/28/2024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D8BD707-D9CF-40AE-B4C6-C98DA3205C09}" type="datetimeFigureOut">
              <a:rPr lang="en-US" smtClean="0"/>
              <a:pPr/>
              <a:t>8/28/2024</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6F15528-21DE-4FAA-801E-634DDDAF4B2B}"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www.spiceworks.com/tech/cloud/articles/what-is-distributed-computing/"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noAutofit/>
          </a:bodyPr>
          <a:lstStyle/>
          <a:p>
            <a:r>
              <a:rPr lang="en-IN" sz="5400" dirty="0" smtClean="0"/>
              <a:t>Principles of Virtualization</a:t>
            </a:r>
            <a:endParaRPr lang="en-IN" sz="5400" dirty="0"/>
          </a:p>
        </p:txBody>
      </p:sp>
      <p:sp>
        <p:nvSpPr>
          <p:cNvPr id="3" name="Subtitle 2"/>
          <p:cNvSpPr>
            <a:spLocks noGrp="1"/>
          </p:cNvSpPr>
          <p:nvPr>
            <p:ph type="subTitle" idx="1"/>
          </p:nvPr>
        </p:nvSpPr>
        <p:spPr>
          <a:xfrm>
            <a:off x="1371600" y="1219200"/>
            <a:ext cx="6400800" cy="914400"/>
          </a:xfrm>
        </p:spPr>
        <p:txBody>
          <a:bodyPr>
            <a:noAutofit/>
          </a:bodyPr>
          <a:lstStyle/>
          <a:p>
            <a:r>
              <a:rPr lang="en-IN" sz="4400" dirty="0"/>
              <a:t> </a:t>
            </a:r>
          </a:p>
          <a:p>
            <a:r>
              <a:rPr lang="en-IN" sz="4400" dirty="0" smtClean="0"/>
              <a:t>Unit-I</a:t>
            </a:r>
            <a:r>
              <a:rPr lang="en-IN" sz="4400" dirty="0"/>
              <a:t/>
            </a:r>
            <a:br>
              <a:rPr lang="en-IN" sz="4400" dirty="0"/>
            </a:br>
            <a:r>
              <a:rPr lang="en-IN" sz="4400" dirty="0" smtClean="0"/>
              <a:t>Basics of Virtualization</a:t>
            </a:r>
          </a:p>
          <a:p>
            <a:endParaRPr lang="en-IN" sz="4400" dirty="0"/>
          </a:p>
        </p:txBody>
      </p:sp>
    </p:spTree>
    <p:extLst>
      <p:ext uri="{BB962C8B-B14F-4D97-AF65-F5344CB8AC3E}">
        <p14:creationId xmlns:p14="http://schemas.microsoft.com/office/powerpoint/2010/main" val="1951645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4154984"/>
          </a:xfrm>
          <a:prstGeom prst="rect">
            <a:avLst/>
          </a:prstGeom>
          <a:noFill/>
        </p:spPr>
        <p:txBody>
          <a:bodyPr wrap="square" rtlCol="0">
            <a:spAutoFit/>
          </a:bodyPr>
          <a:lstStyle/>
          <a:p>
            <a:r>
              <a:rPr lang="en-IN" sz="2400" b="1" dirty="0"/>
              <a:t>5. ADMINISTRATIVE COSTS-</a:t>
            </a:r>
            <a:r>
              <a:rPr lang="en-IN" sz="2400" dirty="0"/>
              <a:t/>
            </a:r>
            <a:br>
              <a:rPr lang="en-IN" sz="2400" dirty="0"/>
            </a:br>
            <a:r>
              <a:rPr lang="en-IN" sz="2400" dirty="0"/>
              <a:t>Furthermore, the rise in demand for capacity surplus, that convert into more servers in a data </a:t>
            </a:r>
            <a:r>
              <a:rPr lang="en-IN" sz="2400" dirty="0" err="1"/>
              <a:t>center</a:t>
            </a:r>
            <a:r>
              <a:rPr lang="en-IN" sz="2400" dirty="0"/>
              <a:t>, accountable for a significant increase in administrative costs. Hardware monitoring, server setup and updates, defective hardware replacement, server resources monitoring, and backups are included in common system administration tasks. These are personnel-intensive operations. The administrative costs is increased as per the number of servers. Virtualization decreases number of required servers for a given workload, hence reduces the cost of administrative employees.</a:t>
            </a:r>
          </a:p>
        </p:txBody>
      </p:sp>
      <p:sp>
        <p:nvSpPr>
          <p:cNvPr id="4" name="TextBox 3"/>
          <p:cNvSpPr txBox="1"/>
          <p:nvPr/>
        </p:nvSpPr>
        <p:spPr>
          <a:xfrm>
            <a:off x="609600" y="2006025"/>
            <a:ext cx="5029200" cy="584775"/>
          </a:xfrm>
          <a:prstGeom prst="rect">
            <a:avLst/>
          </a:prstGeom>
          <a:noFill/>
        </p:spPr>
        <p:txBody>
          <a:bodyPr wrap="square" rtlCol="0">
            <a:spAutoFit/>
          </a:bodyPr>
          <a:lstStyle/>
          <a:p>
            <a:r>
              <a:rPr lang="en-US" sz="3200" dirty="0">
                <a:solidFill>
                  <a:srgbClr val="FFFF00"/>
                </a:solidFill>
              </a:rPr>
              <a:t>Need of Virtualization</a:t>
            </a:r>
            <a:endParaRPr lang="en-IN" sz="3200" dirty="0">
              <a:solidFill>
                <a:srgbClr val="FFFF00"/>
              </a:solidFill>
            </a:endParaRPr>
          </a:p>
        </p:txBody>
      </p:sp>
    </p:spTree>
    <p:extLst>
      <p:ext uri="{BB962C8B-B14F-4D97-AF65-F5344CB8AC3E}">
        <p14:creationId xmlns:p14="http://schemas.microsoft.com/office/powerpoint/2010/main" val="2014394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rPr>
              <a:t>VIRTUALIZATION REFERENCE MODEL-</a:t>
            </a:r>
            <a:endParaRPr lang="en-IN" sz="2400" dirty="0">
              <a:solidFill>
                <a:srgbClr val="FFFF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92626"/>
            <a:ext cx="8080766" cy="3686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58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2677656"/>
          </a:xfrm>
          <a:prstGeom prst="rect">
            <a:avLst/>
          </a:prstGeom>
          <a:noFill/>
        </p:spPr>
        <p:txBody>
          <a:bodyPr wrap="square" rtlCol="0">
            <a:spAutoFit/>
          </a:bodyPr>
          <a:lstStyle/>
          <a:p>
            <a:r>
              <a:rPr lang="en-IN" sz="2400" b="1" dirty="0"/>
              <a:t>1. GUEST:</a:t>
            </a:r>
            <a:r>
              <a:rPr lang="en-IN" sz="2400" dirty="0"/>
              <a:t/>
            </a:r>
            <a:br>
              <a:rPr lang="en-IN" sz="2400" dirty="0"/>
            </a:br>
            <a:r>
              <a:rPr lang="en-IN" sz="2400" dirty="0"/>
              <a:t>The guest represents the system component that interacts with the virtualization layer rather than with the host, as would normally happen. Guests usually consist of one or more virtual disk files, and a VM definition file. Virtual Machines are centrally managed by a host application that sees and manages each virtual machine as a different application.</a:t>
            </a:r>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rPr>
              <a:t>VIRTUALIZATION REFERENCE MODEL-</a:t>
            </a:r>
            <a:endParaRPr lang="en-IN" sz="2400" dirty="0">
              <a:solidFill>
                <a:srgbClr val="FFFF00"/>
              </a:solidFill>
            </a:endParaRPr>
          </a:p>
        </p:txBody>
      </p:sp>
    </p:spTree>
    <p:extLst>
      <p:ext uri="{BB962C8B-B14F-4D97-AF65-F5344CB8AC3E}">
        <p14:creationId xmlns:p14="http://schemas.microsoft.com/office/powerpoint/2010/main" val="2787933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2308324"/>
          </a:xfrm>
          <a:prstGeom prst="rect">
            <a:avLst/>
          </a:prstGeom>
          <a:noFill/>
        </p:spPr>
        <p:txBody>
          <a:bodyPr wrap="square" rtlCol="0">
            <a:spAutoFit/>
          </a:bodyPr>
          <a:lstStyle/>
          <a:p>
            <a:r>
              <a:rPr lang="en-IN" sz="2400" b="1" dirty="0"/>
              <a:t>2. HOST:</a:t>
            </a:r>
            <a:r>
              <a:rPr lang="en-IN" sz="2400" dirty="0"/>
              <a:t/>
            </a:r>
            <a:br>
              <a:rPr lang="en-IN" sz="2400" dirty="0"/>
            </a:br>
            <a:r>
              <a:rPr lang="en-IN" sz="2400" dirty="0"/>
              <a:t>The host represents the original environment where the guest is supposed to be managed. Each guest runs on the host using shared resources donated to it by the host. The operating system, works as the host and manages the physical resource management, and the device support.</a:t>
            </a:r>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rPr>
              <a:t>VIRTUALIZATION REFERENCE MODEL-</a:t>
            </a:r>
            <a:endParaRPr lang="en-IN" sz="2400" dirty="0">
              <a:solidFill>
                <a:srgbClr val="FFFF00"/>
              </a:solidFill>
            </a:endParaRPr>
          </a:p>
        </p:txBody>
      </p:sp>
    </p:spTree>
    <p:extLst>
      <p:ext uri="{BB962C8B-B14F-4D97-AF65-F5344CB8AC3E}">
        <p14:creationId xmlns:p14="http://schemas.microsoft.com/office/powerpoint/2010/main" val="15012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3785652"/>
          </a:xfrm>
          <a:prstGeom prst="rect">
            <a:avLst/>
          </a:prstGeom>
          <a:noFill/>
        </p:spPr>
        <p:txBody>
          <a:bodyPr wrap="square" rtlCol="0">
            <a:spAutoFit/>
          </a:bodyPr>
          <a:lstStyle/>
          <a:p>
            <a:pPr fontAlgn="base"/>
            <a:r>
              <a:rPr lang="en-IN" sz="2400" b="1" dirty="0"/>
              <a:t>3. VIRTUALIZATION LAYER:</a:t>
            </a:r>
            <a:r>
              <a:rPr lang="en-IN" sz="2400" dirty="0"/>
              <a:t/>
            </a:r>
            <a:br>
              <a:rPr lang="en-IN" sz="2400" dirty="0"/>
            </a:br>
            <a:r>
              <a:rPr lang="en-IN" sz="2400" dirty="0"/>
              <a:t>The virtualization layer is responsible for recreating the same or a different environment where the guest will operate. It is an additional abstraction layer between a network and storage hardware, computing, and the application running on it. Usually it helps to run a single operating system per machine which can be very inflexible compared to the usage of virtualization.</a:t>
            </a:r>
          </a:p>
          <a:p>
            <a:r>
              <a:rPr lang="en-IN" sz="2400" dirty="0"/>
              <a:t/>
            </a:r>
            <a:br>
              <a:rPr lang="en-IN" sz="2400" dirty="0"/>
            </a:br>
            <a:endParaRPr lang="en-IN" sz="2400" dirty="0"/>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rPr>
              <a:t>VIRTUALIZATION REFERENCE MODEL-</a:t>
            </a:r>
            <a:endParaRPr lang="en-IN" sz="2400" dirty="0">
              <a:solidFill>
                <a:srgbClr val="FFFF00"/>
              </a:solidFill>
            </a:endParaRPr>
          </a:p>
        </p:txBody>
      </p:sp>
    </p:spTree>
    <p:extLst>
      <p:ext uri="{BB962C8B-B14F-4D97-AF65-F5344CB8AC3E}">
        <p14:creationId xmlns:p14="http://schemas.microsoft.com/office/powerpoint/2010/main" val="5725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2795958"/>
          </a:xfrm>
          <a:prstGeom prst="rect">
            <a:avLst/>
          </a:prstGeom>
          <a:noFill/>
        </p:spPr>
        <p:txBody>
          <a:bodyPr wrap="square" rtlCol="0">
            <a:spAutoFit/>
          </a:bodyPr>
          <a:lstStyle/>
          <a:p>
            <a:pPr marL="342900" indent="-342900">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Server Virtualization.</a:t>
            </a:r>
          </a:p>
          <a:p>
            <a:pPr marL="342900" indent="-342900">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Application Virtualization.</a:t>
            </a:r>
          </a:p>
          <a:p>
            <a:pPr marL="342900" indent="-342900">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Network Virtualization.</a:t>
            </a:r>
          </a:p>
          <a:p>
            <a:pPr marL="342900" indent="-342900">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Storage Virtualization.</a:t>
            </a:r>
          </a:p>
          <a:p>
            <a:pPr marL="342900" indent="-342900">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Hardware Virtualization.</a:t>
            </a:r>
            <a:endParaRPr lang="en-IN"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Types of </a:t>
            </a:r>
            <a:r>
              <a:rPr lang="en-IN" sz="2400" b="1" dirty="0" smtClean="0">
                <a:solidFill>
                  <a:srgbClr val="FFFF00"/>
                </a:solidFill>
                <a:latin typeface="Times New Roman" panose="02020603050405020304" pitchFamily="18" charset="0"/>
                <a:cs typeface="Times New Roman" panose="02020603050405020304" pitchFamily="18" charset="0"/>
              </a:rPr>
              <a:t>Virtualization: </a:t>
            </a:r>
            <a:endParaRPr lang="en-IN" sz="2400" b="1" dirty="0">
              <a:solidFill>
                <a:srgbClr val="FFFF00"/>
              </a:solidFill>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49" y="2467690"/>
            <a:ext cx="8122920" cy="407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187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4038093"/>
          </a:xfrm>
          <a:prstGeom prst="rect">
            <a:avLst/>
          </a:prstGeom>
          <a:noFill/>
        </p:spPr>
        <p:txBody>
          <a:bodyPr wrap="square" rtlCol="0">
            <a:spAutoFit/>
          </a:bodyPr>
          <a:lstStyle/>
          <a:p>
            <a:pPr marL="342900" indent="-342900">
              <a:lnSpc>
                <a:spcPct val="150000"/>
              </a:lnSpc>
              <a:buFont typeface="Arial" pitchFamily="34" charset="0"/>
              <a:buChar char="•"/>
            </a:pPr>
            <a:r>
              <a:rPr lang="en-IN" sz="2000" b="1" dirty="0"/>
              <a:t>1. Data </a:t>
            </a:r>
            <a:r>
              <a:rPr lang="en-IN" sz="2000" b="1" dirty="0" smtClean="0"/>
              <a:t>virtualization:</a:t>
            </a:r>
          </a:p>
          <a:p>
            <a:pPr fontAlgn="base"/>
            <a:r>
              <a:rPr lang="en-IN" sz="2000" dirty="0"/>
              <a:t>Almost all businesses these days run on data. They have a horde of data from various applications in various file formats, stored on on-site hardware and software systems or in the cloud. Data virtualization allows companies to approach data dynamically and compile it from various sources. It allows the ready adaptation and modification of data from new sources.</a:t>
            </a:r>
          </a:p>
          <a:p>
            <a:pPr fontAlgn="base"/>
            <a:r>
              <a:rPr lang="en-IN" sz="2000" dirty="0"/>
              <a:t>Data virtualization tools integrate the systems that store data and the applications that access it. When a request or query from an application is raised, the layer accesses and provides answers available at different systems. Data virtualization ensures that data access is universal, thereby boosting organization-wide resilience.</a:t>
            </a:r>
          </a:p>
          <a:p>
            <a:pPr marL="342900" indent="-342900">
              <a:lnSpc>
                <a:spcPct val="150000"/>
              </a:lnSpc>
              <a:buFont typeface="Arial"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Types of </a:t>
            </a:r>
            <a:r>
              <a:rPr lang="en-IN" sz="2400" b="1" dirty="0" smtClean="0">
                <a:solidFill>
                  <a:srgbClr val="FFFF00"/>
                </a:solidFill>
                <a:latin typeface="Times New Roman" panose="02020603050405020304" pitchFamily="18" charset="0"/>
                <a:cs typeface="Times New Roman" panose="02020603050405020304" pitchFamily="18" charset="0"/>
              </a:rPr>
              <a:t>Virtualization: </a:t>
            </a:r>
            <a:endParaRPr lang="en-IN"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482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3231654"/>
          </a:xfrm>
          <a:prstGeom prst="rect">
            <a:avLst/>
          </a:prstGeom>
          <a:noFill/>
        </p:spPr>
        <p:txBody>
          <a:bodyPr wrap="square" rtlCol="0">
            <a:spAutoFit/>
          </a:bodyPr>
          <a:lstStyle/>
          <a:p>
            <a:pPr fontAlgn="base"/>
            <a:r>
              <a:rPr lang="en-IN" sz="2400" b="1" dirty="0"/>
              <a:t>2. Data </a:t>
            </a:r>
            <a:r>
              <a:rPr lang="en-IN" sz="2400" b="1" dirty="0" err="1"/>
              <a:t>center</a:t>
            </a:r>
            <a:r>
              <a:rPr lang="en-IN" sz="2400" b="1" dirty="0"/>
              <a:t> virtualization</a:t>
            </a:r>
          </a:p>
          <a:p>
            <a:pPr fontAlgn="base"/>
            <a:r>
              <a:rPr lang="en-IN" sz="2000" dirty="0"/>
              <a:t>Data </a:t>
            </a:r>
            <a:r>
              <a:rPr lang="en-IN" sz="2000" dirty="0" err="1"/>
              <a:t>center</a:t>
            </a:r>
            <a:r>
              <a:rPr lang="en-IN" sz="2000" dirty="0"/>
              <a:t> virtualization simplifies the provisioning and hosting of several virtualized data </a:t>
            </a:r>
            <a:r>
              <a:rPr lang="en-IN" sz="2000" dirty="0" err="1"/>
              <a:t>centers</a:t>
            </a:r>
            <a:r>
              <a:rPr lang="en-IN" sz="2000" dirty="0"/>
              <a:t> on the same physical infrastructure. Since the same data </a:t>
            </a:r>
            <a:r>
              <a:rPr lang="en-IN" sz="2000" dirty="0" err="1"/>
              <a:t>center</a:t>
            </a:r>
            <a:r>
              <a:rPr lang="en-IN" sz="2000" dirty="0"/>
              <a:t> can be used by different applications and organizations at once, its virtualization aids in optimizing resource and </a:t>
            </a:r>
            <a:r>
              <a:rPr lang="en-IN" sz="2000" u="sng" dirty="0">
                <a:hlinkClick r:id="rId2" tooltip="infrastructure utilization"/>
              </a:rPr>
              <a:t>infrastructure utilization</a:t>
            </a:r>
            <a:r>
              <a:rPr lang="en-IN" sz="2000" dirty="0"/>
              <a:t> while lowering the capital and operating expenses of data </a:t>
            </a:r>
            <a:r>
              <a:rPr lang="en-IN" sz="2000" dirty="0" err="1"/>
              <a:t>centers</a:t>
            </a:r>
            <a:r>
              <a:rPr lang="en-IN" sz="2000" dirty="0"/>
              <a:t>.</a:t>
            </a:r>
          </a:p>
          <a:p>
            <a:pPr fontAlgn="base"/>
            <a:r>
              <a:rPr lang="en-IN" sz="2000" dirty="0"/>
              <a:t>Moreover, with virtual data </a:t>
            </a:r>
            <a:r>
              <a:rPr lang="en-IN" sz="2000" dirty="0" err="1"/>
              <a:t>centers</a:t>
            </a:r>
            <a:r>
              <a:rPr lang="en-IN" sz="2000" dirty="0"/>
              <a:t>, a business can easily reproduce a full data </a:t>
            </a:r>
            <a:r>
              <a:rPr lang="en-IN" sz="2000" dirty="0" err="1"/>
              <a:t>center</a:t>
            </a:r>
            <a:r>
              <a:rPr lang="en-IN" sz="2000" dirty="0"/>
              <a:t> environment without having to invest in infrastructure hardware of any kind.</a:t>
            </a:r>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Types of </a:t>
            </a:r>
            <a:r>
              <a:rPr lang="en-IN" sz="2400" b="1" dirty="0" smtClean="0">
                <a:solidFill>
                  <a:srgbClr val="FFFF00"/>
                </a:solidFill>
                <a:latin typeface="Times New Roman" panose="02020603050405020304" pitchFamily="18" charset="0"/>
                <a:cs typeface="Times New Roman" panose="02020603050405020304" pitchFamily="18" charset="0"/>
              </a:rPr>
              <a:t>Virtualization: </a:t>
            </a:r>
            <a:endParaRPr lang="en-IN"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1463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4154984"/>
          </a:xfrm>
          <a:prstGeom prst="rect">
            <a:avLst/>
          </a:prstGeom>
          <a:noFill/>
        </p:spPr>
        <p:txBody>
          <a:bodyPr wrap="square" rtlCol="0">
            <a:spAutoFit/>
          </a:bodyPr>
          <a:lstStyle/>
          <a:p>
            <a:pPr fontAlgn="base"/>
            <a:r>
              <a:rPr lang="en-IN" sz="2800" b="1" dirty="0"/>
              <a:t>3. Storage virtualization</a:t>
            </a:r>
          </a:p>
          <a:p>
            <a:pPr fontAlgn="base"/>
            <a:r>
              <a:rPr lang="en-IN" sz="2400" dirty="0"/>
              <a:t>Storage virtualization proves to be extremely beneficial in case of host failure. Since physical storage from several network storages is merged into one and controlled via a single primary storage, it ensures that the data is safe and uncompromised. It also equips these storages with enhanced capabilities such as replication and disaster recovery, thereby allowing certain IT operations related to storage (partition and protection) to be more flexible.</a:t>
            </a:r>
          </a:p>
          <a:p>
            <a:r>
              <a:rPr lang="en-IN" sz="2400" b="1" dirty="0"/>
              <a:t/>
            </a:r>
            <a:br>
              <a:rPr lang="en-IN" sz="2400" b="1" dirty="0"/>
            </a:br>
            <a:endParaRPr lang="en-IN" sz="2000" dirty="0"/>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Types of </a:t>
            </a:r>
            <a:r>
              <a:rPr lang="en-IN" sz="2400" b="1" dirty="0" smtClean="0">
                <a:solidFill>
                  <a:srgbClr val="FFFF00"/>
                </a:solidFill>
                <a:latin typeface="Times New Roman" panose="02020603050405020304" pitchFamily="18" charset="0"/>
                <a:cs typeface="Times New Roman" panose="02020603050405020304" pitchFamily="18" charset="0"/>
              </a:rPr>
              <a:t>Virtualization: </a:t>
            </a:r>
            <a:endParaRPr lang="en-IN"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645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4524315"/>
          </a:xfrm>
          <a:prstGeom prst="rect">
            <a:avLst/>
          </a:prstGeom>
          <a:noFill/>
        </p:spPr>
        <p:txBody>
          <a:bodyPr wrap="square" rtlCol="0">
            <a:spAutoFit/>
          </a:bodyPr>
          <a:lstStyle/>
          <a:p>
            <a:pPr fontAlgn="base"/>
            <a:r>
              <a:rPr lang="en-IN" sz="2800" b="1" dirty="0"/>
              <a:t>4. Server virtualization</a:t>
            </a:r>
          </a:p>
          <a:p>
            <a:pPr fontAlgn="base"/>
            <a:r>
              <a:rPr lang="en-IN" sz="2400" dirty="0"/>
              <a:t>As discussed earlier, server virtualization allows maximum usage of existing physical servers by creating several virtual environments that can work independently and simultaneously. It aims to boost resource sharing, consumption, and capacity for future growth, without having the user tied up in intricate server resources.</a:t>
            </a:r>
          </a:p>
          <a:p>
            <a:pPr fontAlgn="base"/>
            <a:r>
              <a:rPr lang="en-IN" sz="2400" dirty="0"/>
              <a:t>Through server virtualization, organizations can improve IT efficiency, decrease operating expenses, allocate workload effectively, and enhance application performance.</a:t>
            </a:r>
          </a:p>
          <a:p>
            <a:r>
              <a:rPr lang="en-IN" sz="2400" b="1" dirty="0"/>
              <a:t/>
            </a:r>
            <a:br>
              <a:rPr lang="en-IN" sz="2400" b="1" dirty="0"/>
            </a:br>
            <a:endParaRPr lang="en-IN" sz="2000" dirty="0"/>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Types of </a:t>
            </a:r>
            <a:r>
              <a:rPr lang="en-IN" sz="2400" b="1" dirty="0" smtClean="0">
                <a:solidFill>
                  <a:srgbClr val="FFFF00"/>
                </a:solidFill>
                <a:latin typeface="Times New Roman" panose="02020603050405020304" pitchFamily="18" charset="0"/>
                <a:cs typeface="Times New Roman" panose="02020603050405020304" pitchFamily="18" charset="0"/>
              </a:rPr>
              <a:t>Virtualization: </a:t>
            </a:r>
            <a:endParaRPr lang="en-IN"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614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304800" y="1801906"/>
            <a:ext cx="8534400" cy="440120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Introduction to Virtualization </a:t>
            </a:r>
            <a:r>
              <a:rPr lang="en-US" sz="2800" b="1" dirty="0" smtClean="0">
                <a:latin typeface="Times New Roman" panose="02020603050405020304" pitchFamily="18" charset="0"/>
                <a:cs typeface="Times New Roman" panose="02020603050405020304" pitchFamily="18" charset="0"/>
              </a:rPr>
              <a:t>:</a:t>
            </a:r>
            <a:endParaRPr lang="en-IN" sz="2800" b="1" dirty="0">
              <a:latin typeface="Times New Roman" panose="02020603050405020304" pitchFamily="18" charset="0"/>
              <a:cs typeface="Times New Roman" panose="02020603050405020304" pitchFamily="18" charset="0"/>
            </a:endParaRPr>
          </a:p>
          <a:p>
            <a:pPr>
              <a:lnSpc>
                <a:spcPct val="100000"/>
              </a:lnSpc>
            </a:pPr>
            <a:r>
              <a:rPr lang="en-US" sz="2800" dirty="0" smtClean="0">
                <a:latin typeface="Times New Roman" pitchFamily="18" charset="0"/>
              </a:rPr>
              <a:t>In </a:t>
            </a:r>
            <a:r>
              <a:rPr lang="en-US" sz="2800" dirty="0">
                <a:latin typeface="Times New Roman" pitchFamily="18" charset="0"/>
              </a:rPr>
              <a:t>computing, virtualization is a broad term that refers to the abstraction of computer resources. Virtualization hides the physical characteristics of computing resources from their </a:t>
            </a:r>
            <a:r>
              <a:rPr lang="en-US" sz="2800" dirty="0" smtClean="0">
                <a:latin typeface="Times New Roman" pitchFamily="18" charset="0"/>
              </a:rPr>
              <a:t>users. </a:t>
            </a:r>
            <a:r>
              <a:rPr lang="en-US" sz="2800" dirty="0">
                <a:latin typeface="Times New Roman" pitchFamily="18" charset="0"/>
              </a:rPr>
              <a:t>This includes making a single physical resource (such as a server, an operating system, an application, or storage device) appear to function as multiple virtual resources; it can also include making multiple physical resources (such as storage devices or servers) appear as a single virtual resource</a:t>
            </a:r>
            <a:r>
              <a:rPr lang="en-US" sz="2800" dirty="0" smtClean="0">
                <a:latin typeface="Times New Roman" pitchFamily="18" charset="0"/>
              </a:rPr>
              <a:t>.</a:t>
            </a:r>
            <a:endParaRPr lang="en-US" sz="2800" dirty="0">
              <a:latin typeface="Times New Roman" pitchFamily="18" charset="0"/>
            </a:endParaRPr>
          </a:p>
        </p:txBody>
      </p:sp>
    </p:spTree>
    <p:extLst>
      <p:ext uri="{BB962C8B-B14F-4D97-AF65-F5344CB8AC3E}">
        <p14:creationId xmlns:p14="http://schemas.microsoft.com/office/powerpoint/2010/main" val="174102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3847207"/>
          </a:xfrm>
          <a:prstGeom prst="rect">
            <a:avLst/>
          </a:prstGeom>
          <a:noFill/>
        </p:spPr>
        <p:txBody>
          <a:bodyPr wrap="square" rtlCol="0">
            <a:spAutoFit/>
          </a:bodyPr>
          <a:lstStyle/>
          <a:p>
            <a:pPr fontAlgn="base"/>
            <a:r>
              <a:rPr lang="en-IN" sz="2800" b="1" dirty="0"/>
              <a:t>5. Network virtualization</a:t>
            </a:r>
            <a:r>
              <a:rPr lang="en-IN" sz="2800" dirty="0"/>
              <a:t> </a:t>
            </a:r>
            <a:endParaRPr lang="en-IN" sz="2800" b="1" dirty="0"/>
          </a:p>
          <a:p>
            <a:pPr fontAlgn="base"/>
            <a:r>
              <a:rPr lang="en-IN" sz="2400" dirty="0"/>
              <a:t>Like all other virtualizations, the goal behind network virtualization is to break down the complexity of a network into manageable components. A network’s bandwidth is divided into several channels and then assigned to the server and devices in real time. In the telecommunications sector, it is customary to virtualize networks to reduce the number of physical components, such as switches, routers, servers, cables, and hubs, which is crucial to construct independent networks.</a:t>
            </a:r>
          </a:p>
        </p:txBody>
      </p:sp>
      <p:sp>
        <p:nvSpPr>
          <p:cNvPr id="4" name="TextBox 3"/>
          <p:cNvSpPr txBox="1"/>
          <p:nvPr/>
        </p:nvSpPr>
        <p:spPr>
          <a:xfrm>
            <a:off x="609600" y="2006025"/>
            <a:ext cx="6553200" cy="461665"/>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Types of </a:t>
            </a:r>
            <a:r>
              <a:rPr lang="en-IN" sz="2400" b="1" dirty="0" smtClean="0">
                <a:solidFill>
                  <a:srgbClr val="FFFF00"/>
                </a:solidFill>
                <a:latin typeface="Times New Roman" panose="02020603050405020304" pitchFamily="18" charset="0"/>
                <a:cs typeface="Times New Roman" panose="02020603050405020304" pitchFamily="18" charset="0"/>
              </a:rPr>
              <a:t>Virtualization: </a:t>
            </a:r>
            <a:endParaRPr lang="en-IN"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6233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263420"/>
            <a:ext cx="8305800" cy="4585871"/>
          </a:xfrm>
          <a:prstGeom prst="rect">
            <a:avLst/>
          </a:prstGeom>
          <a:noFill/>
        </p:spPr>
        <p:txBody>
          <a:bodyPr wrap="square" rtlCol="0">
            <a:spAutoFit/>
          </a:bodyPr>
          <a:lstStyle/>
          <a:p>
            <a:pPr fontAlgn="base"/>
            <a:r>
              <a:rPr lang="en-IN" sz="2800" b="1" dirty="0"/>
              <a:t>6. Desktop virtualization </a:t>
            </a:r>
          </a:p>
          <a:p>
            <a:pPr fontAlgn="base"/>
            <a:r>
              <a:rPr lang="en-IN" sz="2400" dirty="0"/>
              <a:t>Instead of virtualizing a server, desktop virtualization isolates the primary desktop environment from other desktop-using devices. It simplifies the simultaneous addition of security protocols and system updates across multiple virtual desktops.</a:t>
            </a:r>
          </a:p>
          <a:p>
            <a:pPr fontAlgn="base"/>
            <a:r>
              <a:rPr lang="en-IN" sz="2400" dirty="0"/>
              <a:t>Virtualizing a desktop can be done in two ways. Through virtual desktop infrastructure or VDI, users can access a wide range of OS without installing them on any device. This is achieved by having the central server run and stream multiple desktops on the virtual machines. The second method is to execute a hypervisor on a local computer, allowing users to run one or more additional operating systems on the same machine.</a:t>
            </a:r>
          </a:p>
        </p:txBody>
      </p:sp>
      <p:sp>
        <p:nvSpPr>
          <p:cNvPr id="4" name="TextBox 3"/>
          <p:cNvSpPr txBox="1"/>
          <p:nvPr/>
        </p:nvSpPr>
        <p:spPr>
          <a:xfrm>
            <a:off x="609600" y="1775192"/>
            <a:ext cx="6553200" cy="461665"/>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Types of </a:t>
            </a:r>
            <a:r>
              <a:rPr lang="en-IN" sz="2400" b="1" dirty="0" smtClean="0">
                <a:solidFill>
                  <a:srgbClr val="FFFF00"/>
                </a:solidFill>
                <a:latin typeface="Times New Roman" panose="02020603050405020304" pitchFamily="18" charset="0"/>
                <a:cs typeface="Times New Roman" panose="02020603050405020304" pitchFamily="18" charset="0"/>
              </a:rPr>
              <a:t>Virtualization: </a:t>
            </a:r>
            <a:endParaRPr lang="en-IN"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0002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263420"/>
            <a:ext cx="8305800" cy="4401205"/>
          </a:xfrm>
          <a:prstGeom prst="rect">
            <a:avLst/>
          </a:prstGeom>
          <a:noFill/>
        </p:spPr>
        <p:txBody>
          <a:bodyPr wrap="square" rtlCol="0">
            <a:spAutoFit/>
          </a:bodyPr>
          <a:lstStyle/>
          <a:p>
            <a:pPr fontAlgn="base"/>
            <a:r>
              <a:rPr lang="en-IN" sz="2800" b="1" dirty="0"/>
              <a:t>7. Application virtualization</a:t>
            </a:r>
            <a:r>
              <a:rPr lang="en-IN" sz="2800" dirty="0"/>
              <a:t> </a:t>
            </a:r>
            <a:endParaRPr lang="en-IN" sz="2800" b="1" dirty="0"/>
          </a:p>
          <a:p>
            <a:pPr fontAlgn="base"/>
            <a:r>
              <a:rPr lang="en-IN" sz="2800" dirty="0"/>
              <a:t>IT organizations employ several applications, and it is not entirely feasible to install all these applications on all desktops for users. Virtualized software provides the same user experience as an installed app on a physical machine. Since the application is on a centralized server, virtualizing helps users access it even if it is incompatible with their device’s operating system. It is through application virtualization that Windows applications can run on Linux OS.</a:t>
            </a:r>
          </a:p>
        </p:txBody>
      </p:sp>
      <p:sp>
        <p:nvSpPr>
          <p:cNvPr id="4" name="TextBox 3"/>
          <p:cNvSpPr txBox="1"/>
          <p:nvPr/>
        </p:nvSpPr>
        <p:spPr>
          <a:xfrm>
            <a:off x="609600" y="1775192"/>
            <a:ext cx="6553200" cy="461665"/>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Types of </a:t>
            </a:r>
            <a:r>
              <a:rPr lang="en-IN" sz="2400" b="1" dirty="0" smtClean="0">
                <a:solidFill>
                  <a:srgbClr val="FFFF00"/>
                </a:solidFill>
                <a:latin typeface="Times New Roman" panose="02020603050405020304" pitchFamily="18" charset="0"/>
                <a:cs typeface="Times New Roman" panose="02020603050405020304" pitchFamily="18" charset="0"/>
              </a:rPr>
              <a:t>Virtualization: </a:t>
            </a:r>
            <a:endParaRPr lang="en-IN"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383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09600" y="1775192"/>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362200"/>
            <a:ext cx="7848600" cy="418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853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20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775192"/>
            <a:ext cx="8683626" cy="4930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6391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795496"/>
            <a:ext cx="8531225" cy="506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6859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78" y="1762839"/>
            <a:ext cx="8744585" cy="4918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929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4" y="1886562"/>
            <a:ext cx="8762999" cy="492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691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795496"/>
            <a:ext cx="880533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5780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943430"/>
            <a:ext cx="8661213" cy="491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108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pic>
        <p:nvPicPr>
          <p:cNvPr id="5" name="Picture 4" descr="C:\Users\hp\Desktop\v\5a99d1e718a1040001bd8660_Before and After Virtualization.jpg"/>
          <p:cNvPicPr/>
          <p:nvPr/>
        </p:nvPicPr>
        <p:blipFill>
          <a:blip r:embed="rId2"/>
          <a:srcRect/>
          <a:stretch>
            <a:fillRect/>
          </a:stretch>
        </p:blipFill>
        <p:spPr bwMode="auto">
          <a:xfrm>
            <a:off x="609600" y="2497137"/>
            <a:ext cx="7924800" cy="4056063"/>
          </a:xfrm>
          <a:prstGeom prst="rect">
            <a:avLst/>
          </a:prstGeom>
          <a:noFill/>
          <a:ln w="9525">
            <a:noFill/>
            <a:miter lim="800000"/>
            <a:headEnd/>
            <a:tailEnd/>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5151437" cy="74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185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1795497"/>
            <a:ext cx="8759825" cy="4833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856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5496"/>
            <a:ext cx="8991599" cy="499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6632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12" y="1795497"/>
            <a:ext cx="8607425" cy="506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5817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963149"/>
            <a:ext cx="8654144" cy="486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49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42" y="1808748"/>
            <a:ext cx="8046758" cy="4924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381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75" y="1880488"/>
            <a:ext cx="8836025" cy="497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2024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768992"/>
            <a:ext cx="8607425" cy="482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9834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95" y="1981199"/>
            <a:ext cx="8652405" cy="457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522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0" y="1921565"/>
            <a:ext cx="8683625" cy="479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1586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20" y="1755085"/>
            <a:ext cx="876438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457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57200" y="2286000"/>
            <a:ext cx="8305800" cy="4401205"/>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Virtualization </a:t>
            </a:r>
            <a:r>
              <a:rPr lang="en-US" sz="2800" dirty="0">
                <a:latin typeface="Times New Roman" panose="02020603050405020304" pitchFamily="18" charset="0"/>
                <a:cs typeface="Times New Roman" panose="02020603050405020304" pitchFamily="18" charset="0"/>
              </a:rPr>
              <a:t>is the process of running a virtual instance of a computer system in a layer abstracted from the actual hardware. Most commonly, it refers to running multiple operating systems on a computer system simultaneously. To the applications running on top of the virtualized machine, it can appear as if they are on their own dedicated machine, where the operating system, libraries, and other programs are unique to the guest virtualized system and unconnected to the host operating system which sits below it</a:t>
            </a:r>
            <a:endParaRPr lang="en-IN" sz="2800" dirty="0"/>
          </a:p>
        </p:txBody>
      </p:sp>
      <p:sp>
        <p:nvSpPr>
          <p:cNvPr id="7" name="TextBox 6"/>
          <p:cNvSpPr txBox="1"/>
          <p:nvPr/>
        </p:nvSpPr>
        <p:spPr>
          <a:xfrm>
            <a:off x="487680" y="1788200"/>
            <a:ext cx="3657600" cy="523220"/>
          </a:xfrm>
          <a:prstGeom prst="rect">
            <a:avLst/>
          </a:prstGeom>
          <a:noFill/>
        </p:spPr>
        <p:txBody>
          <a:bodyPr wrap="square" rtlCol="0">
            <a:spAutoFit/>
          </a:bodyPr>
          <a:lstStyle/>
          <a:p>
            <a:r>
              <a:rPr lang="en-IN" sz="2800" dirty="0" smtClean="0">
                <a:solidFill>
                  <a:srgbClr val="FFFF00"/>
                </a:solidFill>
              </a:rPr>
              <a:t>What is Virtualization?</a:t>
            </a:r>
            <a:endParaRPr lang="en-IN" sz="2800" dirty="0">
              <a:solidFill>
                <a:srgbClr val="FFFF00"/>
              </a:solidFill>
            </a:endParaRPr>
          </a:p>
        </p:txBody>
      </p:sp>
    </p:spTree>
    <p:extLst>
      <p:ext uri="{BB962C8B-B14F-4D97-AF65-F5344CB8AC3E}">
        <p14:creationId xmlns:p14="http://schemas.microsoft.com/office/powerpoint/2010/main" val="2945695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3" y="2057400"/>
            <a:ext cx="8988425" cy="468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161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836808"/>
            <a:ext cx="8873556" cy="499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009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84" y="1795496"/>
            <a:ext cx="8620677" cy="4787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219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14" y="1795496"/>
            <a:ext cx="8836024" cy="468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1877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741939"/>
            <a:ext cx="8819461" cy="507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015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795496"/>
            <a:ext cx="8664221"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1029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975" y="1981199"/>
            <a:ext cx="8463491" cy="476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083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981200"/>
            <a:ext cx="8882407"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866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825313"/>
            <a:ext cx="8680213" cy="4882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611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1761633"/>
            <a:ext cx="8836025"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128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57200" y="2286000"/>
            <a:ext cx="8305800" cy="954107"/>
          </a:xfrm>
          <a:prstGeom prst="rect">
            <a:avLst/>
          </a:prstGeom>
          <a:noFill/>
        </p:spPr>
        <p:txBody>
          <a:bodyPr wrap="square" rtlCol="0">
            <a:spAutoFit/>
          </a:bodyPr>
          <a:lstStyle/>
          <a:p>
            <a:r>
              <a:rPr lang="en-IN" sz="2800" dirty="0"/>
              <a:t>There are five major needs of virtualization which are described below:</a:t>
            </a:r>
          </a:p>
        </p:txBody>
      </p:sp>
      <p:sp>
        <p:nvSpPr>
          <p:cNvPr id="4" name="TextBox 3"/>
          <p:cNvSpPr txBox="1"/>
          <p:nvPr/>
        </p:nvSpPr>
        <p:spPr>
          <a:xfrm>
            <a:off x="609600" y="1824335"/>
            <a:ext cx="5029200" cy="584775"/>
          </a:xfrm>
          <a:prstGeom prst="rect">
            <a:avLst/>
          </a:prstGeom>
          <a:noFill/>
        </p:spPr>
        <p:txBody>
          <a:bodyPr wrap="square" rtlCol="0">
            <a:spAutoFit/>
          </a:bodyPr>
          <a:lstStyle/>
          <a:p>
            <a:r>
              <a:rPr lang="en-US" sz="3200" dirty="0">
                <a:solidFill>
                  <a:srgbClr val="FFFF00"/>
                </a:solidFill>
              </a:rPr>
              <a:t>Need of Virtualization</a:t>
            </a:r>
            <a:endParaRPr lang="en-IN" sz="3200" dirty="0">
              <a:solidFill>
                <a:srgbClr val="FFFF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63053"/>
            <a:ext cx="8382000" cy="3790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7136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3954" y="160338"/>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525587" y="9144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4" name="TextBox 3"/>
          <p:cNvSpPr txBox="1"/>
          <p:nvPr/>
        </p:nvSpPr>
        <p:spPr>
          <a:xfrm>
            <a:off x="642257" y="1333831"/>
            <a:ext cx="6553200" cy="461665"/>
          </a:xfrm>
          <a:prstGeom prst="rect">
            <a:avLst/>
          </a:prstGeom>
          <a:noFill/>
        </p:spPr>
        <p:txBody>
          <a:bodyPr wrap="square" rtlCol="0">
            <a:spAutoFit/>
          </a:bodyPr>
          <a:lstStyle/>
          <a:p>
            <a:r>
              <a:rPr lang="en-IN" sz="2400" b="1" dirty="0" smtClean="0">
                <a:solidFill>
                  <a:srgbClr val="FFFF00"/>
                </a:solidFill>
                <a:latin typeface="Times New Roman" panose="02020603050405020304" pitchFamily="18" charset="0"/>
                <a:cs typeface="Times New Roman" panose="02020603050405020304" pitchFamily="18" charset="0"/>
              </a:rPr>
              <a:t>Virtualization Uses: </a:t>
            </a: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AutoShape 2" descr="How to do Server Consolidation&#10;In real time, the resource utilization percentage will&#10;be around 40%.&#10;• Before installing any service in a physical machine, the&#10;capacity planning team will calculate the resources&#10;required for the service.&#10;• Based on the result, the physical server will be&#10;provisioned with the resources such as RAM, CPU.&#10;• After virtualization, on a single physical machine&#10;multiple virtual servers can run.&#10;3&#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981200"/>
            <a:ext cx="8836025" cy="455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1624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smtClean="0"/>
              <a:t> </a:t>
            </a:r>
            <a:endParaRPr lang="en-IN" dirty="0"/>
          </a:p>
        </p:txBody>
      </p:sp>
      <p:sp>
        <p:nvSpPr>
          <p:cNvPr id="3" name="Title 2"/>
          <p:cNvSpPr>
            <a:spLocks noGrp="1"/>
          </p:cNvSpPr>
          <p:nvPr>
            <p:ph type="title"/>
          </p:nvPr>
        </p:nvSpPr>
        <p:spPr/>
        <p:txBody>
          <a:bodyPr/>
          <a:lstStyle/>
          <a:p>
            <a:r>
              <a:rPr lang="en-IN" dirty="0" smtClean="0"/>
              <a:t>Keep Learning</a:t>
            </a:r>
            <a:endParaRPr lang="en-IN" dirty="0"/>
          </a:p>
        </p:txBody>
      </p:sp>
      <p:sp>
        <p:nvSpPr>
          <p:cNvPr id="4" name="Rectangle 3"/>
          <p:cNvSpPr/>
          <p:nvPr/>
        </p:nvSpPr>
        <p:spPr>
          <a:xfrm rot="20954505">
            <a:off x="1003001" y="3429917"/>
            <a:ext cx="6468868"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994543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3539430"/>
          </a:xfrm>
          <a:prstGeom prst="rect">
            <a:avLst/>
          </a:prstGeom>
          <a:noFill/>
        </p:spPr>
        <p:txBody>
          <a:bodyPr wrap="square" rtlCol="0">
            <a:spAutoFit/>
          </a:bodyPr>
          <a:lstStyle/>
          <a:p>
            <a:r>
              <a:rPr lang="en-IN" sz="2800" b="1" dirty="0"/>
              <a:t>1. ENHANCED PERFORMANCE-</a:t>
            </a:r>
            <a:r>
              <a:rPr lang="en-IN" sz="2800" dirty="0"/>
              <a:t/>
            </a:r>
            <a:br>
              <a:rPr lang="en-IN" sz="2800" dirty="0"/>
            </a:br>
            <a:r>
              <a:rPr lang="en-IN" sz="2800" dirty="0"/>
              <a:t>Currently, the end user system i.e. PC is sufficiently powerful to </a:t>
            </a:r>
            <a:r>
              <a:rPr lang="en-IN" sz="2800" dirty="0" err="1"/>
              <a:t>fulfill</a:t>
            </a:r>
            <a:r>
              <a:rPr lang="en-IN" sz="2800" dirty="0"/>
              <a:t> all the basic computation requirements of the user, with various additional capabilities which are rarely used by the user. Most of their systems have sufficient resources which can host a virtual machine manager and can perform a virtual machine with acceptable performance so far.</a:t>
            </a:r>
          </a:p>
        </p:txBody>
      </p:sp>
      <p:sp>
        <p:nvSpPr>
          <p:cNvPr id="4" name="TextBox 3"/>
          <p:cNvSpPr txBox="1"/>
          <p:nvPr/>
        </p:nvSpPr>
        <p:spPr>
          <a:xfrm>
            <a:off x="609600" y="2006025"/>
            <a:ext cx="5029200" cy="584775"/>
          </a:xfrm>
          <a:prstGeom prst="rect">
            <a:avLst/>
          </a:prstGeom>
          <a:noFill/>
        </p:spPr>
        <p:txBody>
          <a:bodyPr wrap="square" rtlCol="0">
            <a:spAutoFit/>
          </a:bodyPr>
          <a:lstStyle/>
          <a:p>
            <a:r>
              <a:rPr lang="en-US" sz="3200" dirty="0">
                <a:solidFill>
                  <a:srgbClr val="FFFF00"/>
                </a:solidFill>
              </a:rPr>
              <a:t>Need of Virtualization</a:t>
            </a:r>
            <a:endParaRPr lang="en-IN" sz="3200" dirty="0">
              <a:solidFill>
                <a:srgbClr val="FFFF00"/>
              </a:solidFill>
            </a:endParaRPr>
          </a:p>
        </p:txBody>
      </p:sp>
    </p:spTree>
    <p:extLst>
      <p:ext uri="{BB962C8B-B14F-4D97-AF65-F5344CB8AC3E}">
        <p14:creationId xmlns:p14="http://schemas.microsoft.com/office/powerpoint/2010/main" val="3739249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4154984"/>
          </a:xfrm>
          <a:prstGeom prst="rect">
            <a:avLst/>
          </a:prstGeom>
          <a:noFill/>
        </p:spPr>
        <p:txBody>
          <a:bodyPr wrap="square" rtlCol="0">
            <a:spAutoFit/>
          </a:bodyPr>
          <a:lstStyle/>
          <a:p>
            <a:r>
              <a:rPr lang="en-IN" sz="2400" b="1" dirty="0">
                <a:solidFill>
                  <a:srgbClr val="273239"/>
                </a:solidFill>
                <a:latin typeface="Nunito"/>
              </a:rPr>
              <a:t>2. LIMITED USE OF HARDWARE AND SOFTWARE RESOURCES-</a:t>
            </a:r>
            <a:r>
              <a:rPr lang="en-IN" sz="2400" dirty="0"/>
              <a:t/>
            </a:r>
            <a:br>
              <a:rPr lang="en-IN" sz="2400" dirty="0"/>
            </a:br>
            <a:r>
              <a:rPr lang="en-IN" sz="2400" dirty="0">
                <a:solidFill>
                  <a:srgbClr val="273239"/>
                </a:solidFill>
                <a:latin typeface="Nunito"/>
              </a:rPr>
              <a:t>The limited use of the resources leads to under-utilization of hardware and software resources. As all the PCs of the user are sufficiently capable to </a:t>
            </a:r>
            <a:r>
              <a:rPr lang="en-IN" sz="2400" dirty="0" err="1">
                <a:solidFill>
                  <a:srgbClr val="273239"/>
                </a:solidFill>
                <a:latin typeface="Nunito"/>
              </a:rPr>
              <a:t>fulfill</a:t>
            </a:r>
            <a:r>
              <a:rPr lang="en-IN" sz="2400" dirty="0">
                <a:solidFill>
                  <a:srgbClr val="273239"/>
                </a:solidFill>
                <a:latin typeface="Nunito"/>
              </a:rPr>
              <a:t> their regular computational needs that’s why many of their computers are used often which can be used 24/7 continuously without any interruption. The efficiency of IT infrastructure could be increase by using these resources after hours for other purposes. This environment is possible to attain with the help of Virtualization.</a:t>
            </a:r>
            <a:endParaRPr lang="en-IN" sz="2400" dirty="0"/>
          </a:p>
        </p:txBody>
      </p:sp>
      <p:sp>
        <p:nvSpPr>
          <p:cNvPr id="4" name="TextBox 3"/>
          <p:cNvSpPr txBox="1"/>
          <p:nvPr/>
        </p:nvSpPr>
        <p:spPr>
          <a:xfrm>
            <a:off x="609600" y="2006025"/>
            <a:ext cx="5029200" cy="584775"/>
          </a:xfrm>
          <a:prstGeom prst="rect">
            <a:avLst/>
          </a:prstGeom>
          <a:noFill/>
        </p:spPr>
        <p:txBody>
          <a:bodyPr wrap="square" rtlCol="0">
            <a:spAutoFit/>
          </a:bodyPr>
          <a:lstStyle/>
          <a:p>
            <a:r>
              <a:rPr lang="en-US" sz="3200" dirty="0">
                <a:solidFill>
                  <a:srgbClr val="FFFF00"/>
                </a:solidFill>
              </a:rPr>
              <a:t>Need of Virtualization</a:t>
            </a:r>
            <a:endParaRPr lang="en-IN" sz="3200" dirty="0">
              <a:solidFill>
                <a:srgbClr val="FFFF00"/>
              </a:solidFill>
            </a:endParaRPr>
          </a:p>
        </p:txBody>
      </p:sp>
    </p:spTree>
    <p:extLst>
      <p:ext uri="{BB962C8B-B14F-4D97-AF65-F5344CB8AC3E}">
        <p14:creationId xmlns:p14="http://schemas.microsoft.com/office/powerpoint/2010/main" val="338553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3416320"/>
          </a:xfrm>
          <a:prstGeom prst="rect">
            <a:avLst/>
          </a:prstGeom>
          <a:noFill/>
        </p:spPr>
        <p:txBody>
          <a:bodyPr wrap="square" rtlCol="0">
            <a:spAutoFit/>
          </a:bodyPr>
          <a:lstStyle/>
          <a:p>
            <a:r>
              <a:rPr lang="en-IN" sz="2400" b="1" dirty="0"/>
              <a:t>3. SHORTAGE OF SPACE-</a:t>
            </a:r>
            <a:r>
              <a:rPr lang="en-IN" sz="2400" dirty="0"/>
              <a:t/>
            </a:r>
            <a:br>
              <a:rPr lang="en-IN" sz="2400" dirty="0"/>
            </a:br>
            <a:r>
              <a:rPr lang="en-IN" sz="2400" dirty="0"/>
              <a:t>The regular requirement for additional capacity, whether memory storage or compute power, leads data </a:t>
            </a:r>
            <a:r>
              <a:rPr lang="en-IN" sz="2400" dirty="0" err="1"/>
              <a:t>centers</a:t>
            </a:r>
            <a:r>
              <a:rPr lang="en-IN" sz="2400" dirty="0"/>
              <a:t> raise rapidly. Companies like Google, Microsoft and Amazon develop their infrastructure by building data </a:t>
            </a:r>
            <a:r>
              <a:rPr lang="en-IN" sz="2400" dirty="0" err="1"/>
              <a:t>centers</a:t>
            </a:r>
            <a:r>
              <a:rPr lang="en-IN" sz="2400" dirty="0"/>
              <a:t> as per their needs. Mostly, enterprises unable to pay to build any other data </a:t>
            </a:r>
            <a:r>
              <a:rPr lang="en-IN" sz="2400" dirty="0" err="1"/>
              <a:t>center</a:t>
            </a:r>
            <a:r>
              <a:rPr lang="en-IN" sz="2400" dirty="0"/>
              <a:t> to accommodate additional resource capacity. This heads to the diffusion of a technique which is known as server consolidation.</a:t>
            </a:r>
          </a:p>
        </p:txBody>
      </p:sp>
      <p:sp>
        <p:nvSpPr>
          <p:cNvPr id="4" name="TextBox 3"/>
          <p:cNvSpPr txBox="1"/>
          <p:nvPr/>
        </p:nvSpPr>
        <p:spPr>
          <a:xfrm>
            <a:off x="609600" y="2006025"/>
            <a:ext cx="5029200" cy="584775"/>
          </a:xfrm>
          <a:prstGeom prst="rect">
            <a:avLst/>
          </a:prstGeom>
          <a:noFill/>
        </p:spPr>
        <p:txBody>
          <a:bodyPr wrap="square" rtlCol="0">
            <a:spAutoFit/>
          </a:bodyPr>
          <a:lstStyle/>
          <a:p>
            <a:r>
              <a:rPr lang="en-US" sz="3200" dirty="0">
                <a:solidFill>
                  <a:srgbClr val="FFFF00"/>
                </a:solidFill>
              </a:rPr>
              <a:t>Need of Virtualization</a:t>
            </a:r>
            <a:endParaRPr lang="en-IN" sz="3200" dirty="0">
              <a:solidFill>
                <a:srgbClr val="FFFF00"/>
              </a:solidFill>
            </a:endParaRPr>
          </a:p>
        </p:txBody>
      </p:sp>
    </p:spTree>
    <p:extLst>
      <p:ext uri="{BB962C8B-B14F-4D97-AF65-F5344CB8AC3E}">
        <p14:creationId xmlns:p14="http://schemas.microsoft.com/office/powerpoint/2010/main" val="2645856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772400" cy="838200"/>
          </a:xfrm>
        </p:spPr>
        <p:txBody>
          <a:bodyPr/>
          <a:lstStyle/>
          <a:p>
            <a:r>
              <a:rPr lang="en-IN" dirty="0"/>
              <a:t>Principles of Virtualization</a:t>
            </a:r>
            <a:endParaRPr lang="en-IN" dirty="0"/>
          </a:p>
        </p:txBody>
      </p:sp>
      <p:sp>
        <p:nvSpPr>
          <p:cNvPr id="3" name="Subtitle 2"/>
          <p:cNvSpPr>
            <a:spLocks noGrp="1"/>
          </p:cNvSpPr>
          <p:nvPr>
            <p:ph type="subTitle" idx="1"/>
          </p:nvPr>
        </p:nvSpPr>
        <p:spPr>
          <a:xfrm>
            <a:off x="1371600" y="1219200"/>
            <a:ext cx="6400800" cy="914400"/>
          </a:xfrm>
        </p:spPr>
        <p:txBody>
          <a:bodyPr>
            <a:normAutofit/>
          </a:bodyPr>
          <a:lstStyle/>
          <a:p>
            <a:r>
              <a:rPr lang="en-IN" sz="3300" dirty="0">
                <a:solidFill>
                  <a:srgbClr val="FFFF00"/>
                </a:solidFill>
              </a:rPr>
              <a:t> </a:t>
            </a:r>
            <a:r>
              <a:rPr lang="en-US" sz="3200" dirty="0"/>
              <a:t>Understanding </a:t>
            </a:r>
            <a:r>
              <a:rPr lang="en-US" sz="3200" dirty="0" smtClean="0"/>
              <a:t>Virtualization</a:t>
            </a:r>
            <a:r>
              <a:rPr lang="en-IN" dirty="0"/>
              <a:t/>
            </a:r>
            <a:br>
              <a:rPr lang="en-IN" dirty="0"/>
            </a:br>
            <a:endParaRPr lang="en-IN" dirty="0"/>
          </a:p>
        </p:txBody>
      </p:sp>
      <p:sp>
        <p:nvSpPr>
          <p:cNvPr id="6" name="TextBox 5"/>
          <p:cNvSpPr txBox="1"/>
          <p:nvPr/>
        </p:nvSpPr>
        <p:spPr>
          <a:xfrm>
            <a:off x="487680" y="2590800"/>
            <a:ext cx="8305800" cy="3785652"/>
          </a:xfrm>
          <a:prstGeom prst="rect">
            <a:avLst/>
          </a:prstGeom>
          <a:noFill/>
        </p:spPr>
        <p:txBody>
          <a:bodyPr wrap="square" rtlCol="0">
            <a:spAutoFit/>
          </a:bodyPr>
          <a:lstStyle/>
          <a:p>
            <a:r>
              <a:rPr lang="en-IN" sz="2400" b="1" dirty="0"/>
              <a:t>4. ECO-FRIENDLY INITIATIVES-</a:t>
            </a:r>
            <a:r>
              <a:rPr lang="en-IN" sz="2400" dirty="0"/>
              <a:t/>
            </a:r>
            <a:br>
              <a:rPr lang="en-IN" sz="2400" dirty="0"/>
            </a:br>
            <a:r>
              <a:rPr lang="en-IN" sz="2400" dirty="0"/>
              <a:t>At this time, corporations are actively seeking for various methods to minimize their expenditures on power which is consumed by their systems. Data </a:t>
            </a:r>
            <a:r>
              <a:rPr lang="en-IN" sz="2400" dirty="0" err="1"/>
              <a:t>centers</a:t>
            </a:r>
            <a:r>
              <a:rPr lang="en-IN" sz="2400" dirty="0"/>
              <a:t> are main power consumers and maintaining a data </a:t>
            </a:r>
            <a:r>
              <a:rPr lang="en-IN" sz="2400" dirty="0" err="1"/>
              <a:t>center</a:t>
            </a:r>
            <a:r>
              <a:rPr lang="en-IN" sz="2400" dirty="0"/>
              <a:t> operations needs a continuous power supply as well as a good amount of energy is needed to keep them cool for well-functioning. Therefore, server consolidation drops the power consumed and cooling impact by having a fall in number of servers. Virtualization can provide a sophisticated method of </a:t>
            </a:r>
            <a:r>
              <a:rPr lang="en-IN" sz="2400" b="1" dirty="0"/>
              <a:t>server consolidation.</a:t>
            </a:r>
            <a:r>
              <a:rPr lang="en-IN" sz="2400" dirty="0" smtClean="0"/>
              <a:t>.</a:t>
            </a:r>
            <a:endParaRPr lang="en-IN" sz="2400" dirty="0"/>
          </a:p>
        </p:txBody>
      </p:sp>
      <p:sp>
        <p:nvSpPr>
          <p:cNvPr id="4" name="TextBox 3"/>
          <p:cNvSpPr txBox="1"/>
          <p:nvPr/>
        </p:nvSpPr>
        <p:spPr>
          <a:xfrm>
            <a:off x="609600" y="2006025"/>
            <a:ext cx="5029200" cy="584775"/>
          </a:xfrm>
          <a:prstGeom prst="rect">
            <a:avLst/>
          </a:prstGeom>
          <a:noFill/>
        </p:spPr>
        <p:txBody>
          <a:bodyPr wrap="square" rtlCol="0">
            <a:spAutoFit/>
          </a:bodyPr>
          <a:lstStyle/>
          <a:p>
            <a:r>
              <a:rPr lang="en-US" sz="3200" dirty="0">
                <a:solidFill>
                  <a:srgbClr val="FFFF00"/>
                </a:solidFill>
              </a:rPr>
              <a:t>Need of Virtualization</a:t>
            </a:r>
            <a:endParaRPr lang="en-IN" sz="3200" dirty="0">
              <a:solidFill>
                <a:srgbClr val="FFFF00"/>
              </a:solidFill>
            </a:endParaRPr>
          </a:p>
        </p:txBody>
      </p:sp>
    </p:spTree>
    <p:extLst>
      <p:ext uri="{BB962C8B-B14F-4D97-AF65-F5344CB8AC3E}">
        <p14:creationId xmlns:p14="http://schemas.microsoft.com/office/powerpoint/2010/main" val="1153575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725</TotalTime>
  <Words>834</Words>
  <Application>Microsoft Office PowerPoint</Application>
  <PresentationFormat>On-screen Show (4:3)</PresentationFormat>
  <Paragraphs>189</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Waveform</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Principles of Virtualization</vt:lpstr>
      <vt:lpstr>Keep Learning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Empowerment</dc:title>
  <dc:creator>Administrator</dc:creator>
  <cp:lastModifiedBy>Administrator</cp:lastModifiedBy>
  <cp:revision>99</cp:revision>
  <dcterms:created xsi:type="dcterms:W3CDTF">2006-08-16T00:00:00Z</dcterms:created>
  <dcterms:modified xsi:type="dcterms:W3CDTF">2024-08-28T10:35:16Z</dcterms:modified>
</cp:coreProperties>
</file>